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88" r:id="rId3"/>
    <p:sldId id="263" r:id="rId4"/>
    <p:sldId id="258" r:id="rId5"/>
    <p:sldId id="274" r:id="rId6"/>
    <p:sldId id="260" r:id="rId7"/>
    <p:sldId id="261" r:id="rId8"/>
    <p:sldId id="262" r:id="rId9"/>
    <p:sldId id="276" r:id="rId10"/>
    <p:sldId id="266" r:id="rId11"/>
    <p:sldId id="277" r:id="rId12"/>
    <p:sldId id="278" r:id="rId13"/>
    <p:sldId id="279" r:id="rId14"/>
    <p:sldId id="280" r:id="rId15"/>
    <p:sldId id="281" r:id="rId16"/>
    <p:sldId id="283" r:id="rId17"/>
    <p:sldId id="284" r:id="rId18"/>
    <p:sldId id="265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E2ADD-32AA-4B8E-86E8-9C7482DD441A}" type="datetimeFigureOut">
              <a:rPr lang="pl-PL" smtClean="0"/>
              <a:t>2015-08-23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D5A16-0628-4A3E-BB72-95125872A9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9679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189C-2C65-42D2-A709-031DBA9157A9}" type="datetimeFigureOut">
              <a:rPr lang="pl-PL" smtClean="0"/>
              <a:t>2015-08-23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B7B63-EA04-4495-8AA8-07320901D6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978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189C-2C65-42D2-A709-031DBA9157A9}" type="datetimeFigureOut">
              <a:rPr lang="pl-PL" smtClean="0"/>
              <a:t>2015-08-23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B7B63-EA04-4495-8AA8-07320901D6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9320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189C-2C65-42D2-A709-031DBA9157A9}" type="datetimeFigureOut">
              <a:rPr lang="pl-PL" smtClean="0"/>
              <a:t>2015-08-23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B7B63-EA04-4495-8AA8-07320901D6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344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1" y="2060576"/>
            <a:ext cx="9505951" cy="14700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1" y="3860800"/>
            <a:ext cx="9505951" cy="1752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664334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116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49045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19667" y="1557339"/>
            <a:ext cx="527473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557339"/>
            <a:ext cx="527473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870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255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282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553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029915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189C-2C65-42D2-A709-031DBA9157A9}" type="datetimeFigureOut">
              <a:rPr lang="pl-PL" smtClean="0"/>
              <a:t>2015-08-23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B7B63-EA04-4495-8AA8-07320901D6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3776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558248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8493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66717" y="908051"/>
            <a:ext cx="2715683" cy="514667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19667" y="908051"/>
            <a:ext cx="7943851" cy="5146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581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189C-2C65-42D2-A709-031DBA9157A9}" type="datetimeFigureOut">
              <a:rPr lang="pl-PL" smtClean="0"/>
              <a:t>2015-08-23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B7B63-EA04-4495-8AA8-07320901D6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1331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189C-2C65-42D2-A709-031DBA9157A9}" type="datetimeFigureOut">
              <a:rPr lang="pl-PL" smtClean="0"/>
              <a:t>2015-08-23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B7B63-EA04-4495-8AA8-07320901D6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328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189C-2C65-42D2-A709-031DBA9157A9}" type="datetimeFigureOut">
              <a:rPr lang="pl-PL" smtClean="0"/>
              <a:t>2015-08-23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B7B63-EA04-4495-8AA8-07320901D6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9654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189C-2C65-42D2-A709-031DBA9157A9}" type="datetimeFigureOut">
              <a:rPr lang="pl-PL" smtClean="0"/>
              <a:t>2015-08-23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B7B63-EA04-4495-8AA8-07320901D6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6196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189C-2C65-42D2-A709-031DBA9157A9}" type="datetimeFigureOut">
              <a:rPr lang="pl-PL" smtClean="0"/>
              <a:t>2015-08-23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B7B63-EA04-4495-8AA8-07320901D6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6071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189C-2C65-42D2-A709-031DBA9157A9}" type="datetimeFigureOut">
              <a:rPr lang="pl-PL" smtClean="0"/>
              <a:t>2015-08-23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B7B63-EA04-4495-8AA8-07320901D6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918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189C-2C65-42D2-A709-031DBA9157A9}" type="datetimeFigureOut">
              <a:rPr lang="pl-PL" smtClean="0"/>
              <a:t>2015-08-23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B7B63-EA04-4495-8AA8-07320901D6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6524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0189C-2C65-42D2-A709-031DBA9157A9}" type="datetimeFigureOut">
              <a:rPr lang="pl-PL" smtClean="0"/>
              <a:t>2015-08-23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B7B63-EA04-4495-8AA8-07320901D6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556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4917" y="908050"/>
            <a:ext cx="1076748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667" y="1557339"/>
            <a:ext cx="10752667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Trzeci poziom</a:t>
            </a:r>
          </a:p>
          <a:p>
            <a:pPr lvl="2"/>
            <a:r>
              <a:rPr lang="pl-PL" smtClean="0"/>
              <a:t>Czwarty poziom</a:t>
            </a:r>
          </a:p>
          <a:p>
            <a:pPr lvl="3"/>
            <a:r>
              <a:rPr lang="pl-PL" smtClean="0"/>
              <a:t>Piąty poziom</a:t>
            </a:r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717551" y="6497639"/>
            <a:ext cx="960967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EF90B5CD-FFD5-49DC-A79B-5F28A3602366}" type="slidenum">
              <a:rPr lang="pl-PL" sz="1000" b="1">
                <a:solidFill>
                  <a:srgbClr val="FFFFFF"/>
                </a:solidFill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pl-PL" sz="10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1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98640" y="1902542"/>
            <a:ext cx="9505951" cy="2562942"/>
          </a:xfrm>
        </p:spPr>
        <p:txBody>
          <a:bodyPr/>
          <a:lstStyle/>
          <a:p>
            <a:pPr algn="ctr"/>
            <a:r>
              <a:rPr lang="pl-PL" dirty="0" smtClean="0"/>
              <a:t>NADLEŚNICTWO SPAŁA</a:t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DOM PAMIĘCI WALKI I MĘCZEŃSTWA LEŚNIKÓW I DRZEWIARZY POLSKICH </a:t>
            </a:r>
            <a:br>
              <a:rPr lang="pl-PL" dirty="0" smtClean="0"/>
            </a:br>
            <a:r>
              <a:rPr lang="pl-PL" dirty="0" smtClean="0"/>
              <a:t>IM. ADAMA LORETA </a:t>
            </a:r>
            <a:br>
              <a:rPr lang="pl-PL" dirty="0" smtClean="0"/>
            </a:br>
            <a:r>
              <a:rPr lang="pl-PL" dirty="0" smtClean="0"/>
              <a:t>W SPALE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95401" y="5102942"/>
            <a:ext cx="9505951" cy="914400"/>
          </a:xfrm>
        </p:spPr>
        <p:txBody>
          <a:bodyPr/>
          <a:lstStyle/>
          <a:p>
            <a:endParaRPr lang="pl-PL" dirty="0" smtClean="0"/>
          </a:p>
          <a:p>
            <a:r>
              <a:rPr lang="pl-PL" dirty="0" smtClean="0"/>
              <a:t>SPAŁA, 01 WRZEŚNIA 2015 ROKU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7600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0020" y="828766"/>
            <a:ext cx="10515600" cy="884126"/>
          </a:xfrm>
        </p:spPr>
        <p:txBody>
          <a:bodyPr>
            <a:normAutofit fontScale="90000"/>
          </a:bodyPr>
          <a:lstStyle/>
          <a:p>
            <a:r>
              <a:rPr lang="pl-PL" u="sng" dirty="0" smtClean="0"/>
              <a:t/>
            </a:r>
            <a:br>
              <a:rPr lang="pl-PL" u="sng" dirty="0" smtClean="0"/>
            </a:br>
            <a:r>
              <a:rPr lang="pl-PL" u="sng" dirty="0"/>
              <a:t/>
            </a:r>
            <a:br>
              <a:rPr lang="pl-PL" u="sng" dirty="0"/>
            </a:br>
            <a:r>
              <a:rPr lang="pl-PL" u="sng" dirty="0" smtClean="0"/>
              <a:t/>
            </a:r>
            <a:br>
              <a:rPr lang="pl-PL" u="sng" dirty="0" smtClean="0"/>
            </a:br>
            <a:r>
              <a:rPr lang="pl-PL" u="sng" dirty="0"/>
              <a:t/>
            </a:r>
            <a:br>
              <a:rPr lang="pl-PL" u="sng" dirty="0"/>
            </a:br>
            <a:r>
              <a:rPr lang="pl-PL" u="sng" dirty="0" smtClean="0"/>
              <a:t/>
            </a:r>
            <a:br>
              <a:rPr lang="pl-PL" u="sng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Izba Pamięci</a:t>
            </a:r>
            <a:r>
              <a:rPr lang="pl-PL" dirty="0"/>
              <a:t/>
            </a:r>
            <a:br>
              <a:rPr lang="pl-PL" dirty="0"/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Ekspozycja </a:t>
            </a:r>
            <a:r>
              <a:rPr lang="pl-PL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poświęcona pamięci poległych w służbie wojskowej na frontach drugiej wojny światowej</a:t>
            </a:r>
            <a:br>
              <a:rPr lang="pl-PL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dirty="0" smtClean="0"/>
              <a:t>Skupia się </a:t>
            </a:r>
            <a:r>
              <a:rPr lang="pl-PL" sz="3600" dirty="0"/>
              <a:t>na ludziach związanych z lasem, zarówno tych znanych jak i bezimiennych: poległych w walce na frontach drugiej </a:t>
            </a:r>
            <a:r>
              <a:rPr lang="pl-PL" sz="3600" dirty="0" smtClean="0"/>
              <a:t>wojny światowej, oraz tych zasłużonych w inny sposób dla Ojczyzny.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60690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614" y="412474"/>
            <a:ext cx="9324304" cy="561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9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38200" y="1218578"/>
            <a:ext cx="10469451" cy="4937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3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Koncentracja na człowieku i pamięci o konkretnych jednostkach determinuje przyjęte założenie ekspozycyjne – minimalizm, ascetyzm form wyrazu. Tutaj można  spotkać ludzi, zobaczyć ich twarze i usłyszeć ich nazwiska. Pozna heroizm żołnierzy – leśników zasłużonych dla Polski, walczących i ginących na wielu frontach w imię wartości i zasad.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3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Mapa na podłodze. Symboliczna mapa Europy wskazująca miejsca walk i śmierci leśników podczas II wojny światowej </a:t>
            </a:r>
          </a:p>
        </p:txBody>
      </p:sp>
    </p:spTree>
    <p:extLst>
      <p:ext uri="{BB962C8B-B14F-4D97-AF65-F5344CB8AC3E}">
        <p14:creationId xmlns:p14="http://schemas.microsoft.com/office/powerpoint/2010/main" val="295594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0998" y="1740309"/>
            <a:ext cx="4034168" cy="4531701"/>
          </a:xfrm>
        </p:spPr>
        <p:txBody>
          <a:bodyPr>
            <a:normAutofit/>
          </a:bodyPr>
          <a:lstStyle/>
          <a:p>
            <a:r>
              <a:rPr lang="pl-PL" sz="3200" dirty="0" smtClean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Tło dźwiękowe, nadruki na ścianach  oraz podłodze  nadają wnętrzu odpowiednią atmosferę, są nośnikiem wielu informacji.</a:t>
            </a:r>
            <a:br>
              <a:rPr lang="pl-PL" sz="3200" dirty="0" smtClean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200" dirty="0" smtClean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3200" dirty="0" smtClean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200" dirty="0" smtClean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3200" dirty="0" smtClean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3200" dirty="0">
              <a:latin typeface="+mn-lt"/>
            </a:endParaRPr>
          </a:p>
        </p:txBody>
      </p:sp>
      <p:pic>
        <p:nvPicPr>
          <p:cNvPr id="3" name="Symbol zastępczy zawartości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166" y="1091380"/>
            <a:ext cx="7567413" cy="533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8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9803" y="274973"/>
            <a:ext cx="10515600" cy="1325563"/>
          </a:xfrm>
        </p:spPr>
        <p:txBody>
          <a:bodyPr/>
          <a:lstStyle/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Izba Hołdu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29803" y="1354188"/>
            <a:ext cx="10964214" cy="287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Ekspozycja poświęcona ofiarom egzekucji, zsyłek i masowych mordów dokonanych przez Niemców i Sowietów podczas drugiej wojny światowej.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035" y="2290846"/>
            <a:ext cx="7650001" cy="430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5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4247" y="656822"/>
            <a:ext cx="10328857" cy="5589431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</a:pP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 smtClean="0">
                <a:latin typeface="+mn-lt"/>
              </a:rPr>
              <a:t>Ekspozycja </a:t>
            </a:r>
            <a:r>
              <a:rPr lang="pl-PL" sz="3600" dirty="0">
                <a:latin typeface="+mn-lt"/>
              </a:rPr>
              <a:t>przedstawia rzeczywistość ludzi pozbawionych nadziei, bestialsko mordowanych przez niemieckich i sowieckich oprawców. </a:t>
            </a:r>
            <a:r>
              <a:rPr lang="pl-PL" sz="3600" dirty="0" smtClean="0">
                <a:latin typeface="+mn-lt"/>
              </a:rPr>
              <a:t>Podzielona na dwie części: </a:t>
            </a:r>
            <a:br>
              <a:rPr lang="pl-PL" sz="3600" dirty="0" smtClean="0">
                <a:latin typeface="+mn-lt"/>
              </a:rPr>
            </a:br>
            <a:r>
              <a:rPr lang="pl-PL" sz="3600" dirty="0" smtClean="0">
                <a:latin typeface="+mn-lt"/>
              </a:rPr>
              <a:t>- jedna </a:t>
            </a:r>
            <a:r>
              <a:rPr lang="pl-PL" sz="3600" dirty="0">
                <a:latin typeface="+mn-lt"/>
              </a:rPr>
              <a:t>przedstawiająca  losy leśników zesłanych, uwięzionych </a:t>
            </a:r>
            <a:r>
              <a:rPr lang="pl-PL" sz="3600" dirty="0" smtClean="0">
                <a:latin typeface="+mn-lt"/>
              </a:rPr>
              <a:t>w   łagrach </a:t>
            </a:r>
            <a:r>
              <a:rPr lang="pl-PL" sz="3600" dirty="0">
                <a:latin typeface="+mn-lt"/>
              </a:rPr>
              <a:t>i obozach koncentracyjnych. Tę część </a:t>
            </a:r>
            <a:r>
              <a:rPr lang="pl-PL" sz="3600" dirty="0" smtClean="0">
                <a:latin typeface="+mn-lt"/>
              </a:rPr>
              <a:t>symbolizuje </a:t>
            </a:r>
            <a:r>
              <a:rPr lang="pl-PL" sz="3600" dirty="0">
                <a:latin typeface="+mn-lt"/>
              </a:rPr>
              <a:t>ściana łagru z oknem. Zwiedzający, wyglądając przez okno zobaczy obraz jaki mógł widzieć zesłaniec – surowy, bezlitosny pejzaż syberyjskiej tajgi, wieżę strażniczą i druty kolczaste</a:t>
            </a:r>
            <a:r>
              <a:rPr lang="pl-PL" sz="3600" dirty="0" smtClean="0">
                <a:latin typeface="+mn-lt"/>
              </a:rPr>
              <a:t>.</a:t>
            </a:r>
            <a:br>
              <a:rPr lang="pl-PL" sz="3600" dirty="0" smtClean="0">
                <a:latin typeface="+mn-lt"/>
              </a:rPr>
            </a:br>
            <a:r>
              <a:rPr lang="pl-PL" sz="3600" dirty="0" smtClean="0">
                <a:latin typeface="+mn-lt"/>
              </a:rPr>
              <a:t>- w </a:t>
            </a:r>
            <a:r>
              <a:rPr lang="pl-PL" sz="3600" dirty="0">
                <a:latin typeface="+mn-lt"/>
              </a:rPr>
              <a:t>drugiej części zwiedzający stanie nad bezimienną, leśną masową mogiłą nad którą wyświetlane są ludzkie twarze, niewyraźne rozmazane oblicza zamordowanych</a:t>
            </a:r>
            <a:r>
              <a:rPr lang="pl-PL" sz="3600" dirty="0" smtClean="0">
                <a:latin typeface="+mn-lt"/>
              </a:rPr>
              <a:t/>
            </a:r>
            <a:br>
              <a:rPr lang="pl-PL" sz="3600" dirty="0" smtClean="0">
                <a:latin typeface="+mn-lt"/>
              </a:rPr>
            </a:br>
            <a:r>
              <a:rPr lang="pl-PL" sz="3600" dirty="0" smtClean="0">
                <a:latin typeface="+mn-lt"/>
              </a:rPr>
              <a:t/>
            </a:r>
            <a:br>
              <a:rPr lang="pl-PL" sz="3600" dirty="0" smtClean="0">
                <a:latin typeface="+mn-lt"/>
              </a:rPr>
            </a:br>
            <a:r>
              <a:rPr lang="pl-PL" sz="3600" dirty="0" smtClean="0"/>
              <a:t/>
            </a:r>
            <a:br>
              <a:rPr lang="pl-PL" sz="3600" dirty="0" smtClean="0"/>
            </a:b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125708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254" y="365126"/>
            <a:ext cx="3425075" cy="608902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005329" y="992245"/>
            <a:ext cx="716494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Aft>
                <a:spcPts val="0"/>
              </a:spcAft>
            </a:pPr>
            <a:r>
              <a:rPr lang="pl-PL" sz="3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Sali rozmieszczone są również eksponaty, takie jak części ubioru i przedmioty codziennego użytku. </a:t>
            </a:r>
          </a:p>
          <a:p>
            <a:pPr marL="457200" algn="just">
              <a:spcAft>
                <a:spcPts val="800"/>
              </a:spcAft>
            </a:pPr>
            <a:r>
              <a:rPr lang="pl-PL" sz="3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Tutaj również znajduje się Drzewo Pamięci, na którym umieszczone są nazwiska osób pomordowanych. Przez cały czas zwiedzającym towarzyszy przejmująca muzyka przerywana Apelem Poległych. </a:t>
            </a:r>
            <a:endParaRPr lang="pl-PL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56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36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cieniu spalskich lasów z inicjatywy polskich leśników stanął Panteon Pamięci poświęcony walce i męczeństwu leśników</a:t>
            </a:r>
            <a:br>
              <a:rPr lang="pl-PL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drzewiarzy polskich w okresie II wojny światowej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140521" y="2160476"/>
            <a:ext cx="3605011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sz="1800" b="1" i="1" dirty="0" smtClean="0"/>
              <a:t>Ty lesie byłeś nam przystanią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1800" b="1" i="1" dirty="0" smtClean="0"/>
              <a:t>I twierdzą warowną i kuźnią,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1800" b="1" i="1" dirty="0" smtClean="0"/>
              <a:t>Gdzie zbrojne tworzyło się ramię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1800" b="1" i="1" dirty="0" smtClean="0"/>
              <a:t>Na zgliszczach dziejowych opóźnień.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1800" b="1" i="1" dirty="0" smtClean="0"/>
              <a:t>Twe echa w bój pójdą za nami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1800" b="1" i="1" dirty="0" smtClean="0"/>
              <a:t>Do zwycięstwa powiodą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1800" b="1" i="1" dirty="0" smtClean="0"/>
              <a:t>Trauguttów, Okrzei śladami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1800" b="1" i="1" dirty="0" smtClean="0"/>
              <a:t>Po Malbork, szczecin i Odrę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1800" b="1" i="1" dirty="0" smtClean="0"/>
              <a:t>                                           „</a:t>
            </a:r>
            <a:r>
              <a:rPr lang="pl-PL" sz="1800" b="1" i="1" dirty="0" err="1" smtClean="0"/>
              <a:t>Czchura</a:t>
            </a:r>
            <a:r>
              <a:rPr lang="pl-PL" sz="1800" b="1" i="1" dirty="0" smtClean="0"/>
              <a:t>”</a:t>
            </a:r>
            <a:endParaRPr lang="pl-PL" sz="1800" b="1" i="1" dirty="0"/>
          </a:p>
        </p:txBody>
      </p:sp>
    </p:spTree>
    <p:extLst>
      <p:ext uri="{BB962C8B-B14F-4D97-AF65-F5344CB8AC3E}">
        <p14:creationId xmlns:p14="http://schemas.microsoft.com/office/powerpoint/2010/main" val="122367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206062"/>
            <a:ext cx="10515600" cy="13394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3600" b="1" dirty="0" smtClean="0"/>
              <a:t>Rok 1982 -</a:t>
            </a:r>
            <a:endParaRPr lang="pl-PL" sz="3600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7266872" y="1364974"/>
            <a:ext cx="4461302" cy="4760474"/>
          </a:xfrm>
        </p:spPr>
        <p:txBody>
          <a:bodyPr>
            <a:normAutofit/>
          </a:bodyPr>
          <a:lstStyle/>
          <a:p>
            <a:endParaRPr lang="pl-PL" b="1" dirty="0" smtClean="0"/>
          </a:p>
          <a:p>
            <a:pPr marL="0" indent="7173913">
              <a:buNone/>
            </a:pPr>
            <a:r>
              <a:rPr lang="pl-PL" b="1" dirty="0" smtClean="0"/>
              <a:t> </a:t>
            </a:r>
            <a:r>
              <a:rPr lang="pl-PL" sz="3200" dirty="0" smtClean="0"/>
              <a:t>uroczyste odsłonięcie  pomnika  </a:t>
            </a:r>
            <a:r>
              <a:rPr lang="pl-PL" sz="3200" dirty="0"/>
              <a:t>dłuta łódzkiego rzeźbiarza Władysława Władyki przedstawiający postać leśnika. </a:t>
            </a:r>
          </a:p>
          <a:p>
            <a:pPr marL="0" indent="7173913" algn="just"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305" y="1545465"/>
            <a:ext cx="6214463" cy="487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8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21216" y="476518"/>
            <a:ext cx="9946784" cy="1223492"/>
          </a:xfrm>
        </p:spPr>
        <p:txBody>
          <a:bodyPr>
            <a:normAutofit/>
          </a:bodyPr>
          <a:lstStyle/>
          <a:p>
            <a:pPr algn="l"/>
            <a:r>
              <a:rPr lang="pl-PL" sz="4000" b="1" dirty="0" smtClean="0"/>
              <a:t>Rok 1983 –</a:t>
            </a:r>
            <a:br>
              <a:rPr lang="pl-PL" sz="4000" b="1" dirty="0" smtClean="0"/>
            </a:br>
            <a:endParaRPr lang="pl-PL" sz="4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21217" y="1262130"/>
            <a:ext cx="4340179" cy="4690480"/>
          </a:xfrm>
        </p:spPr>
        <p:txBody>
          <a:bodyPr>
            <a:normAutofit/>
          </a:bodyPr>
          <a:lstStyle/>
          <a:p>
            <a:pPr algn="l"/>
            <a:endParaRPr lang="pl-PL" sz="3200" dirty="0" smtClean="0"/>
          </a:p>
          <a:p>
            <a:pPr algn="l"/>
            <a:r>
              <a:rPr lang="pl-PL" sz="3200" dirty="0" smtClean="0"/>
              <a:t>oddano reprezentacyjną leśniczówkę poświęconą pamięci polskich leśników i drzewiarzy całej Polski, którzy z honorem walczyli w obronie Ojczyzny.</a:t>
            </a:r>
            <a:br>
              <a:rPr lang="pl-PL" sz="3200" dirty="0" smtClean="0"/>
            </a:b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397" y="1236371"/>
            <a:ext cx="6711572" cy="471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1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/>
              <a:t>Rok 1992 - </a:t>
            </a:r>
            <a:endParaRPr lang="pl-PL" sz="4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469746" y="2311661"/>
            <a:ext cx="4239948" cy="4121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dirty="0" smtClean="0"/>
              <a:t>leśnicy </a:t>
            </a:r>
            <a:r>
              <a:rPr lang="pl-PL" sz="3200" dirty="0"/>
              <a:t>spalscy wznoszą </a:t>
            </a:r>
            <a:r>
              <a:rPr lang="pl-PL" sz="3200" dirty="0" smtClean="0"/>
              <a:t>w </a:t>
            </a:r>
            <a:r>
              <a:rPr lang="pl-PL" sz="3200" dirty="0"/>
              <a:t>Spale Kościół Polowy </a:t>
            </a:r>
            <a:r>
              <a:rPr lang="pl-PL" sz="3200" dirty="0" smtClean="0"/>
              <a:t>Armii </a:t>
            </a:r>
            <a:r>
              <a:rPr lang="pl-PL" sz="3200" dirty="0"/>
              <a:t>Krajowej. </a:t>
            </a:r>
            <a:endParaRPr lang="pl-PL" sz="3200" dirty="0" smtClean="0"/>
          </a:p>
          <a:p>
            <a:pPr marL="0" indent="0">
              <a:buNone/>
            </a:pPr>
            <a:r>
              <a:rPr lang="pl-PL" sz="3200" dirty="0" smtClean="0"/>
              <a:t>Stacje </a:t>
            </a:r>
            <a:r>
              <a:rPr lang="pl-PL" sz="3200" dirty="0"/>
              <a:t>drogi krzyżowej </a:t>
            </a:r>
            <a:r>
              <a:rPr lang="pl-PL" sz="3200" dirty="0" smtClean="0"/>
              <a:t>łączą </a:t>
            </a:r>
            <a:r>
              <a:rPr lang="pl-PL" sz="3200" dirty="0"/>
              <a:t>dwa </a:t>
            </a:r>
            <a:r>
              <a:rPr lang="pl-PL" sz="3200" dirty="0" smtClean="0"/>
              <a:t>motta: religijne </a:t>
            </a:r>
            <a:r>
              <a:rPr lang="pl-PL" sz="3200" dirty="0"/>
              <a:t>i żołnierskie</a:t>
            </a:r>
            <a:r>
              <a:rPr lang="pl-PL" sz="3200" dirty="0" smtClean="0"/>
              <a:t>.</a:t>
            </a:r>
          </a:p>
          <a:p>
            <a:pPr marL="0" indent="0">
              <a:buNone/>
            </a:pPr>
            <a:endParaRPr lang="pl-PL" sz="3200" dirty="0"/>
          </a:p>
          <a:p>
            <a:endParaRPr lang="pl-PL" sz="3200" dirty="0"/>
          </a:p>
        </p:txBody>
      </p:sp>
      <p:pic>
        <p:nvPicPr>
          <p:cNvPr id="1030" name="Picture 6" descr="http://www.spala24.pl/nw/upload/uploads/kaplicaa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6" y="1415619"/>
            <a:ext cx="7071540" cy="443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47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/>
              <a:t>Rok 2000</a:t>
            </a:r>
            <a:endParaRPr lang="pl-PL" sz="4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6858" y="1696845"/>
            <a:ext cx="535761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sz="36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pl-PL" sz="3200" dirty="0" smtClean="0"/>
              <a:t>„</a:t>
            </a:r>
            <a:r>
              <a:rPr lang="pl-PL" sz="3200" dirty="0"/>
              <a:t>Dom Pamięci” </a:t>
            </a:r>
            <a:endParaRPr lang="pl-PL" sz="32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pl-PL" sz="3200" dirty="0" smtClean="0"/>
              <a:t>otrzymuje </a:t>
            </a:r>
            <a:r>
              <a:rPr lang="pl-PL" sz="3200" dirty="0"/>
              <a:t>imię </a:t>
            </a:r>
            <a:endParaRPr lang="pl-PL" sz="32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pl-PL" sz="3200" dirty="0" smtClean="0"/>
              <a:t>Adama </a:t>
            </a:r>
            <a:r>
              <a:rPr lang="pl-PL" sz="3200" dirty="0" err="1"/>
              <a:t>Loreta</a:t>
            </a:r>
            <a:r>
              <a:rPr lang="pl-PL" sz="3200" dirty="0"/>
              <a:t> </a:t>
            </a:r>
            <a:endParaRPr lang="pl-PL" sz="32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pl-PL" sz="3200" dirty="0" smtClean="0"/>
              <a:t>– Dyrektora </a:t>
            </a:r>
            <a:r>
              <a:rPr lang="pl-PL" sz="3200" dirty="0"/>
              <a:t>Naczelnego Lasów Państwowych </a:t>
            </a:r>
            <a:r>
              <a:rPr lang="pl-PL" sz="3200" dirty="0" smtClean="0"/>
              <a:t>II RP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 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050" name="Picture 2" descr="http://zs-leczyce.pl/media/ph/m_12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781" y="1349310"/>
            <a:ext cx="3965619" cy="469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30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4865" y="365125"/>
            <a:ext cx="10798935" cy="1325563"/>
          </a:xfrm>
        </p:spPr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IZBA KONSPIRACJI ZBROJNEJ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4865" y="1468191"/>
            <a:ext cx="11229303" cy="512070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Ekspozycja poświęcona walce  partyzanckiej w lasach na terenie okupowanego kraju</a:t>
            </a: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l-PL" sz="3200" dirty="0" smtClean="0"/>
          </a:p>
          <a:p>
            <a:pPr marL="0" indent="0">
              <a:lnSpc>
                <a:spcPct val="110000"/>
              </a:lnSpc>
              <a:buNone/>
            </a:pPr>
            <a:endParaRPr lang="pl-PL" sz="32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pl-PL" sz="3200" dirty="0" smtClean="0"/>
              <a:t>Motywem inicjującym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sz="3200" dirty="0" smtClean="0"/>
              <a:t>zwiedzanie jest pokaz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sz="3200" dirty="0" smtClean="0"/>
              <a:t>multimedialny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sz="3200" dirty="0" smtClean="0"/>
              <a:t>prezentujący potyczkę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sz="3200" dirty="0" smtClean="0"/>
              <a:t>zbrojną między Niemcami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sz="3200" dirty="0" smtClean="0"/>
              <a:t>a oddziałem partyzanckim</a:t>
            </a:r>
            <a:endParaRPr lang="pl-PL" sz="3200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357" y="1995264"/>
            <a:ext cx="6709893" cy="45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8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798491" y="1275010"/>
            <a:ext cx="106121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3200" dirty="0" smtClean="0"/>
              <a:t>Na tle lasu zaaranżowane polowe stanowisko strzeleckie uzupełnione drobnymi eksponatami, takimi jak: broń, elementy strojów, wyposażenia  partyzanta.</a:t>
            </a:r>
          </a:p>
          <a:p>
            <a:pPr algn="just"/>
            <a:r>
              <a:rPr lang="pl-PL" sz="3200" dirty="0" smtClean="0"/>
              <a:t>Po zakończeniu pokazu pozostaje obraz żywego lasy – niemego świadka wydarzeń, a z głośników dochodzą ciche dźwięki partyzanckich piosenek, stanowiące tło do zwiedzania dalszej części ekspozycji. Na tle lasu zaaranżowane polowe stanowisko strzeleckie uzupełnione drobnymi eksponatami, takimi jak: broń, elementy strojów, wyposażenia  partyzanta.</a:t>
            </a:r>
            <a:endParaRPr lang="pl-PL" sz="3200" dirty="0" smtClean="0"/>
          </a:p>
        </p:txBody>
      </p:sp>
    </p:spTree>
    <p:extLst>
      <p:ext uri="{BB962C8B-B14F-4D97-AF65-F5344CB8AC3E}">
        <p14:creationId xmlns:p14="http://schemas.microsoft.com/office/powerpoint/2010/main" val="146103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588" y="547296"/>
            <a:ext cx="10466212" cy="588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403</Words>
  <Application>Microsoft Office PowerPoint</Application>
  <PresentationFormat>Panoramiczny</PresentationFormat>
  <Paragraphs>56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Motyw pakietu Office</vt:lpstr>
      <vt:lpstr>Projekt domyślny</vt:lpstr>
      <vt:lpstr>NADLEŚNICTWO SPAŁA  DOM PAMIĘCI WALKI I MĘCZEŃSTWA LEŚNIKÓW I DRZEWIARZY POLSKICH  IM. ADAMA LORETA  W SPALE</vt:lpstr>
      <vt:lpstr>W cieniu spalskich lasów z inicjatywy polskich leśników stanął Panteon Pamięci poświęcony walce i męczeństwu leśników  i drzewiarzy polskich w okresie II wojny światowej</vt:lpstr>
      <vt:lpstr>Rok 1982 -</vt:lpstr>
      <vt:lpstr>Rok 1983 – </vt:lpstr>
      <vt:lpstr>Rok 1992 - </vt:lpstr>
      <vt:lpstr>Rok 2000</vt:lpstr>
      <vt:lpstr>- IZBA KONSPIRACJI ZBROJNEJ</vt:lpstr>
      <vt:lpstr>Prezentacja programu PowerPoint</vt:lpstr>
      <vt:lpstr>Prezentacja programu PowerPoint</vt:lpstr>
      <vt:lpstr>       – Izba Pamięci  Ekspozycja poświęcona pamięci poległych w służbie wojskowej na frontach drugiej wojny światowej  Skupia się na ludziach związanych z lasem, zarówno tych znanych jak i bezimiennych: poległych w walce na frontach drugiej wojny światowej, oraz tych zasłużonych w inny sposób dla Ojczyzny.</vt:lpstr>
      <vt:lpstr>Prezentacja programu PowerPoint</vt:lpstr>
      <vt:lpstr>Prezentacja programu PowerPoint</vt:lpstr>
      <vt:lpstr>Tło dźwiękowe, nadruki na ścianach  oraz podłodze  nadają wnętrzu odpowiednią atmosferę, są nośnikiem wielu informacji.   </vt:lpstr>
      <vt:lpstr>- Izba Hołdu</vt:lpstr>
      <vt:lpstr>  Ekspozycja przedstawia rzeczywistość ludzi pozbawionych nadziei, bestialsko mordowanych przez niemieckich i sowieckich oprawców. Podzielona na dwie części:  - jedna przedstawiająca  losy leśników zesłanych, uwięzionych w   łagrach i obozach koncentracyjnych. Tę część symbolizuje ściana łagru z oknem. Zwiedzający, wyglądając przez okno zobaczy obraz jaki mógł widzieć zesłaniec – surowy, bezlitosny pejzaż syberyjskiej tajgi, wieżę strażniczą i druty kolczaste. - w drugiej części zwiedzający stanie nad bezimienną, leśną masową mogiłą nad którą wyświetlane są ludzkie twarze, niewyraźne rozmazane oblicza zamordowanych   </vt:lpstr>
      <vt:lpstr>Prezentacja programu PowerPoint</vt:lpstr>
      <vt:lpstr>Prezentacja programu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Korzeniewska Ewa</dc:creator>
  <cp:lastModifiedBy>Korzeniewska Ewa</cp:lastModifiedBy>
  <cp:revision>15</cp:revision>
  <dcterms:created xsi:type="dcterms:W3CDTF">2015-08-23T14:12:47Z</dcterms:created>
  <dcterms:modified xsi:type="dcterms:W3CDTF">2015-08-23T16:11:32Z</dcterms:modified>
</cp:coreProperties>
</file>